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8" r:id="rId16"/>
    <p:sldId id="277" r:id="rId17"/>
    <p:sldId id="276" r:id="rId18"/>
    <p:sldId id="269" r:id="rId19"/>
    <p:sldId id="270" r:id="rId20"/>
    <p:sldId id="271" r:id="rId21"/>
    <p:sldId id="274" r:id="rId22"/>
    <p:sldId id="272" r:id="rId23"/>
  </p:sldIdLst>
  <p:sldSz cx="9144000" cy="6858000" type="screen4x3"/>
  <p:notesSz cx="6799263" cy="9929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AA35"/>
    <a:srgbClr val="EB5B25"/>
    <a:srgbClr val="72787A"/>
    <a:srgbClr val="FFDD00"/>
    <a:srgbClr val="006B37"/>
    <a:srgbClr val="0091D3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121" d="100"/>
          <a:sy n="121" d="100"/>
        </p:scale>
        <p:origin x="85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6" name="AutoShape 17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7" name="AutoShape 18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68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5988" y="-12811125"/>
            <a:ext cx="18046701" cy="135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679926" y="4716661"/>
            <a:ext cx="5409507" cy="44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7575" y="-12811125"/>
            <a:ext cx="18059400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8950" cy="44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7420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591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128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020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85988" y="-12811125"/>
            <a:ext cx="18049876" cy="135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79927" y="4716662"/>
            <a:ext cx="5412655" cy="44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DA92-ECA4-44A0-A861-3E37AAD2FF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958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75CE-9CF6-4BBD-BCEF-F4F2C0FE48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543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49463" cy="5821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7575" cy="5821362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9A6E-EDA7-4291-8892-9AACDA25AC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06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4333-0375-4460-8F62-59B0F558A2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558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09DF-4807-4821-BE28-61CF78A9784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31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495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4313" cy="4495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130C-9558-423C-A5C4-4ADD3D0E9E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1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8F28-B515-4EDC-8140-20A5FB5493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78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A2C1-72C0-4AB3-B1A7-2158DB1BFC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591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8BA9-D18B-451E-B581-3DBA4CE054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345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E529-D026-48F4-9F18-C524D4BD2E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13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66A6-82DC-4DE0-8F70-EA17A2AF98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387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9438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94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06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68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34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3A251-9C1F-4B3F-A4BE-2B44F81202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" y="0"/>
            <a:ext cx="91430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03575" y="476250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Wydatki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majątkowe</a:t>
            </a:r>
          </a:p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endParaRPr lang="pl-PL" altLang="pl-PL" sz="2800">
              <a:solidFill>
                <a:srgbClr val="40404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21" y="1268760"/>
            <a:ext cx="942174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19659"/>
              </p:ext>
            </p:extLst>
          </p:nvPr>
        </p:nvGraphicFramePr>
        <p:xfrm>
          <a:off x="493713" y="1772816"/>
          <a:ext cx="8255000" cy="4582889"/>
        </p:xfrm>
        <a:graphic>
          <a:graphicData uri="http://schemas.openxmlformats.org/drawingml/2006/table">
            <a:tbl>
              <a:tblPr/>
              <a:tblGrid>
                <a:gridCol w="2669224">
                  <a:extLst>
                    <a:ext uri="{9D8B030D-6E8A-4147-A177-3AD203B41FA5}">
                      <a16:colId xmlns:a16="http://schemas.microsoft.com/office/drawing/2014/main" val="938742005"/>
                    </a:ext>
                  </a:extLst>
                </a:gridCol>
                <a:gridCol w="1532153">
                  <a:extLst>
                    <a:ext uri="{9D8B030D-6E8A-4147-A177-3AD203B41FA5}">
                      <a16:colId xmlns:a16="http://schemas.microsoft.com/office/drawing/2014/main" val="3712450264"/>
                    </a:ext>
                  </a:extLst>
                </a:gridCol>
                <a:gridCol w="1312127">
                  <a:extLst>
                    <a:ext uri="{9D8B030D-6E8A-4147-A177-3AD203B41FA5}">
                      <a16:colId xmlns:a16="http://schemas.microsoft.com/office/drawing/2014/main" val="2659297787"/>
                    </a:ext>
                  </a:extLst>
                </a:gridCol>
                <a:gridCol w="1453483">
                  <a:extLst>
                    <a:ext uri="{9D8B030D-6E8A-4147-A177-3AD203B41FA5}">
                      <a16:colId xmlns:a16="http://schemas.microsoft.com/office/drawing/2014/main" val="2008561296"/>
                    </a:ext>
                  </a:extLst>
                </a:gridCol>
                <a:gridCol w="1288013">
                  <a:extLst>
                    <a:ext uri="{9D8B030D-6E8A-4147-A177-3AD203B41FA5}">
                      <a16:colId xmlns:a16="http://schemas.microsoft.com/office/drawing/2014/main" val="1260713268"/>
                    </a:ext>
                  </a:extLst>
                </a:gridCol>
              </a:tblGrid>
              <a:tr h="65450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1513"/>
                  </a:ext>
                </a:extLst>
              </a:tr>
              <a:tr h="89414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łańcuchów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ekomobilności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poprzez rozbudowę infrastruktury rowerowej i zakup taboru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51 137 473,71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10 091 002,44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7 622 471,27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33 424 000,00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52648"/>
                  </a:ext>
                </a:extLst>
              </a:tr>
              <a:tr h="3456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30 394 349,73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6 476 844,72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1 803 684,01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22 113 821,00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04200"/>
                  </a:ext>
                </a:extLst>
              </a:tr>
              <a:tr h="160601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ciągu dróg trzeciorzędnych ulic Gościnnej, Kresowej, Wołodyjowskiego, Żurawiej, Perkoza wraz z odcinkiem drogi w gminie Gietrzwałd (połączenie drogi wojewódzkiej 527 z DK 16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węzeł Olsztyn Zachód)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37 293 156,45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15 956 272,53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21 336 883,92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567061"/>
                  </a:ext>
                </a:extLst>
              </a:tr>
              <a:tr h="28823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2" marR="72002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29 571 350,88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13 038 879,66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16 532 471,22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2" marR="72002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34999"/>
                  </a:ext>
                </a:extLst>
              </a:tr>
              <a:tr h="4753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Bezpieczny MOF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35 902 505,21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11 636 017,98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24 266 487,23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58377"/>
                  </a:ext>
                </a:extLst>
              </a:tr>
              <a:tr h="3138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29 670 961,12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9 538 139,05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20 132 822,07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76793"/>
                  </a:ext>
                </a:extLst>
              </a:tr>
            </a:tbl>
          </a:graphicData>
        </a:graphic>
      </p:graphicFrame>
      <p:sp>
        <p:nvSpPr>
          <p:cNvPr id="23598" name="Text Box 77"/>
          <p:cNvSpPr txBox="1">
            <a:spLocks noChangeArrowheads="1"/>
          </p:cNvSpPr>
          <p:nvPr/>
        </p:nvSpPr>
        <p:spPr bwMode="auto">
          <a:xfrm>
            <a:off x="3059113" y="620713"/>
            <a:ext cx="561657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168650" y="620713"/>
            <a:ext cx="5507038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92736"/>
              </p:ext>
            </p:extLst>
          </p:nvPr>
        </p:nvGraphicFramePr>
        <p:xfrm>
          <a:off x="493713" y="1916113"/>
          <a:ext cx="8159750" cy="4542502"/>
        </p:xfrm>
        <a:graphic>
          <a:graphicData uri="http://schemas.openxmlformats.org/drawingml/2006/table">
            <a:tbl>
              <a:tblPr/>
              <a:tblGrid>
                <a:gridCol w="3142183">
                  <a:extLst>
                    <a:ext uri="{9D8B030D-6E8A-4147-A177-3AD203B41FA5}">
                      <a16:colId xmlns:a16="http://schemas.microsoft.com/office/drawing/2014/main" val="20411799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0798602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5445627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8568559"/>
                    </a:ext>
                  </a:extLst>
                </a:gridCol>
                <a:gridCol w="769095">
                  <a:extLst>
                    <a:ext uri="{9D8B030D-6E8A-4147-A177-3AD203B41FA5}">
                      <a16:colId xmlns:a16="http://schemas.microsoft.com/office/drawing/2014/main" val="462442710"/>
                    </a:ext>
                  </a:extLst>
                </a:gridCol>
              </a:tblGrid>
              <a:tr h="57618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05" marB="359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05" marB="359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05" marB="359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05" marB="359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05" marB="359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6878"/>
                  </a:ext>
                </a:extLst>
              </a:tr>
              <a:tr h="108071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warunków kształcenia zawodowego w Zespole Szkół Mechaniczno-Energetycznych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Olsztynie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22 461 075,30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5 779 406,30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16 681 669,00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34484"/>
                  </a:ext>
                </a:extLst>
              </a:tr>
              <a:tr h="2933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18 032 882,00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4 674 106,00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13 358 776,00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58591"/>
                  </a:ext>
                </a:extLst>
              </a:tr>
              <a:tr h="107484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i doposażenie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budynku warsztatów Zespołu Szkół Mechaniczno-Energetycznych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Olsztynie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5 895 970,49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3 519 050,00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2 376 920,49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776997"/>
                  </a:ext>
                </a:extLst>
              </a:tr>
              <a:tr h="2933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4 531 761,49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2 873 704,72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1 658 056,77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8300"/>
                  </a:ext>
                </a:extLst>
              </a:tr>
              <a:tr h="9308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budynku przy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ul. Bałtyckiej 45 na rzecz aktywizacji zawodowej i społecznej osób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niepełnosprawnościami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3 111 328,00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3 103 419,00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7 909,00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457571"/>
                  </a:ext>
                </a:extLst>
              </a:tr>
              <a:tr h="2933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05" marB="35995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2 239 349,20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2 232 943,70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6 405,50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05" marB="35995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981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9725" y="620713"/>
            <a:ext cx="57959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71527"/>
              </p:ext>
            </p:extLst>
          </p:nvPr>
        </p:nvGraphicFramePr>
        <p:xfrm>
          <a:off x="493713" y="1844675"/>
          <a:ext cx="8159750" cy="4637702"/>
        </p:xfrm>
        <a:graphic>
          <a:graphicData uri="http://schemas.openxmlformats.org/drawingml/2006/table">
            <a:tbl>
              <a:tblPr/>
              <a:tblGrid>
                <a:gridCol w="2854325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47499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82877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Adaptacja zabytkowego budynku Warsztatów Terapii Zajęciowej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pracownie terapeutyczne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mieszkania funkcyjne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2 782 496,22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2 537 661,78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244 834,44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234869"/>
                  </a:ext>
                </a:extLst>
              </a:tr>
              <a:tr h="2896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1 919 498,00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1 843 368,16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76 129,84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6356"/>
                  </a:ext>
                </a:extLst>
              </a:tr>
              <a:tr h="67899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Odbudowa skrzydła płd. budynku przy ul. Bałtyckiej 45 z przeznaczeniem na Warsztaty Terapii Zajęciowej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2 014 656,72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674 999,72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1 339 657,00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60502"/>
                  </a:ext>
                </a:extLst>
              </a:tr>
              <a:tr h="2896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1 496 843,99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509 426,99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987 417,00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59113"/>
                  </a:ext>
                </a:extLst>
              </a:tr>
              <a:tr h="79328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Podniesienie estetyki i atrakcyjności otoczenia Muzeum Nowoczesności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 ul.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Knosały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Olsztynie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6 864 674,50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5 197 801,57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1 666 872,93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1829"/>
                  </a:ext>
                </a:extLst>
              </a:tr>
              <a:tr h="2896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3 392 179,57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7 820,43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7722"/>
                  </a:ext>
                </a:extLst>
              </a:tr>
              <a:tr h="6739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Adaptacja budynku dawnej zajezdni trolejbusowej przy ul.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Knosały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cele Muzeum Nowoczesności w Olsztynie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3 168 483,05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1 354 697,52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1 813 785,53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15182"/>
                  </a:ext>
                </a:extLst>
              </a:tr>
              <a:tr h="28967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1 761 602,05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984 508,52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777 093,53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551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9725" y="620713"/>
            <a:ext cx="57959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51455"/>
              </p:ext>
            </p:extLst>
          </p:nvPr>
        </p:nvGraphicFramePr>
        <p:xfrm>
          <a:off x="493713" y="1844673"/>
          <a:ext cx="8159750" cy="4392638"/>
        </p:xfrm>
        <a:graphic>
          <a:graphicData uri="http://schemas.openxmlformats.org/drawingml/2006/table">
            <a:tbl>
              <a:tblPr/>
              <a:tblGrid>
                <a:gridCol w="2782143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345159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60997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80828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ul. Plażowej od skrzyżowania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ul. 5 Wileńskiej Brygady AK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łącznikiem do ul.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Trylińskiego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7 594 595,72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7 594 595,72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234869"/>
                  </a:ext>
                </a:extLst>
              </a:tr>
              <a:tr h="3612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z budżetu państwa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6356"/>
                  </a:ext>
                </a:extLst>
              </a:tr>
              <a:tr h="87195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drogi wojewódzkiej na odcinku od ul. Pstrowskiego do węzła drogowego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Pieczewo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(S51)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70 301 746,12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64 371 795,12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5 929 951,00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60502"/>
                  </a:ext>
                </a:extLst>
              </a:tr>
              <a:tr h="3612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48 109 170,49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45 266 144,94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2 843 025,55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59113"/>
                  </a:ext>
                </a:extLst>
              </a:tr>
              <a:tr h="10187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transportu zbiorowego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Olsztynie - łańcuchy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ekomobilności</a:t>
                      </a:r>
                      <a:endParaRPr kumimoji="0" lang="pl-PL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128 010 425,09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79 911 142,19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25 721 967,13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22 377 315,77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1829"/>
                  </a:ext>
                </a:extLst>
              </a:tr>
              <a:tr h="3612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86 414 368,40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56 026 977,21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15 738 859,11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14 648 532,08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105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9725" y="620713"/>
            <a:ext cx="57959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87575"/>
              </p:ext>
            </p:extLst>
          </p:nvPr>
        </p:nvGraphicFramePr>
        <p:xfrm>
          <a:off x="493713" y="1839526"/>
          <a:ext cx="8110736" cy="1445458"/>
        </p:xfrm>
        <a:graphic>
          <a:graphicData uri="http://schemas.openxmlformats.org/drawingml/2006/table">
            <a:tbl>
              <a:tblPr/>
              <a:tblGrid>
                <a:gridCol w="2101771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688484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1366922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425856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527703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48201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67010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transportu zbiorowego w Olsztynie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trakcja szynowa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389 998 573,20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9 332 816,19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2 449 514,69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86 657 796,00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15182"/>
                  </a:ext>
                </a:extLst>
              </a:tr>
              <a:tr h="2160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261 955 337,69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1 020 668,13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58 255 850,00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55185"/>
                  </a:ext>
                </a:extLst>
              </a:tr>
            </a:tbl>
          </a:graphicData>
        </a:graphic>
      </p:graphicFrame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59765"/>
              </p:ext>
            </p:extLst>
          </p:nvPr>
        </p:nvGraphicFramePr>
        <p:xfrm>
          <a:off x="4283967" y="3429000"/>
          <a:ext cx="4320483" cy="1202718"/>
        </p:xfrm>
        <a:graphic>
          <a:graphicData uri="http://schemas.openxmlformats.org/drawingml/2006/table">
            <a:tbl>
              <a:tblPr/>
              <a:tblGrid>
                <a:gridCol w="1406669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406669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507145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4098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4995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104 061 408,76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162 497 037,56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15182"/>
                  </a:ext>
                </a:extLst>
              </a:tr>
              <a:tr h="24274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70 341 500,00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112 337 319,56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55185"/>
                  </a:ext>
                </a:extLst>
              </a:tr>
            </a:tbl>
          </a:graphicData>
        </a:graphic>
      </p:graphicFrame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16545"/>
              </p:ext>
            </p:extLst>
          </p:nvPr>
        </p:nvGraphicFramePr>
        <p:xfrm>
          <a:off x="493713" y="4869160"/>
          <a:ext cx="8159750" cy="1614234"/>
        </p:xfrm>
        <a:graphic>
          <a:graphicData uri="http://schemas.openxmlformats.org/drawingml/2006/table">
            <a:tbl>
              <a:tblPr/>
              <a:tblGrid>
                <a:gridCol w="2134071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561183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44551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5545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DK51 na odcinku od skrzyżowania ul. Towarowej z ul. Leonharda do węzła Wschód (S51)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162 098 722,52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159 528 722,52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2 570 000,00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1829"/>
                  </a:ext>
                </a:extLst>
              </a:tr>
              <a:tr h="2960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94 423 968,92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94 423 968,92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91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9725" y="620713"/>
            <a:ext cx="57959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37392"/>
              </p:ext>
            </p:extLst>
          </p:nvPr>
        </p:nvGraphicFramePr>
        <p:xfrm>
          <a:off x="493713" y="1844675"/>
          <a:ext cx="8159750" cy="4392637"/>
        </p:xfrm>
        <a:graphic>
          <a:graphicData uri="http://schemas.openxmlformats.org/drawingml/2006/table">
            <a:tbl>
              <a:tblPr/>
              <a:tblGrid>
                <a:gridCol w="2998167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345159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</a:tblGrid>
              <a:tr h="7207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9101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łańcuchów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ekomobilności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ciągu ul. Leonharda poprzez rozbudowę infrastruktury rowerowej i pieszej wraz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przebudową oświetlenia miejskiego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2 871 513,00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100 700,00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2 770 813,00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234869"/>
                  </a:ext>
                </a:extLst>
              </a:tr>
              <a:tr h="3181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1 316 000,00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1 316 000,00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6356"/>
                  </a:ext>
                </a:extLst>
              </a:tr>
              <a:tr h="9101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Wzrost efektywności energetycznej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poprzez rozwój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ekomobilności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miejskiej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przebudowę na energooszczędne, oświetlenia miejskiego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7 383 435,00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3 615 168,00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3 768 267,00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60502"/>
                  </a:ext>
                </a:extLst>
              </a:tr>
              <a:tr h="3181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5 999 686,78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2 910 511,00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3 089 175,00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59113"/>
                  </a:ext>
                </a:extLst>
              </a:tr>
              <a:tr h="89715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Rozbudowa ul. Jagiellońskiej na odcinku od skrzyżowania z ul. Wrocławską do skrzyżowania z ul. Poprzeczną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7 100 042,00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7 100 042,00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61829"/>
                  </a:ext>
                </a:extLst>
              </a:tr>
              <a:tr h="3181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z budżetu państwa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2 224 126,00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2 224 126,00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9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74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879725" y="620713"/>
            <a:ext cx="57959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67359"/>
              </p:ext>
            </p:extLst>
          </p:nvPr>
        </p:nvGraphicFramePr>
        <p:xfrm>
          <a:off x="493713" y="1988840"/>
          <a:ext cx="8159749" cy="4350699"/>
        </p:xfrm>
        <a:graphic>
          <a:graphicData uri="http://schemas.openxmlformats.org/drawingml/2006/table">
            <a:tbl>
              <a:tblPr/>
              <a:tblGrid>
                <a:gridCol w="2278087">
                  <a:extLst>
                    <a:ext uri="{9D8B030D-6E8A-4147-A177-3AD203B41FA5}">
                      <a16:colId xmlns:a16="http://schemas.microsoft.com/office/drawing/2014/main" val="37046158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5390878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335816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838706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11625773"/>
                    </a:ext>
                  </a:extLst>
                </a:gridCol>
                <a:gridCol w="1201142">
                  <a:extLst>
                    <a:ext uri="{9D8B030D-6E8A-4147-A177-3AD203B41FA5}">
                      <a16:colId xmlns:a16="http://schemas.microsoft.com/office/drawing/2014/main" val="2248634680"/>
                    </a:ext>
                  </a:extLst>
                </a:gridCol>
              </a:tblGrid>
              <a:tr h="70995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Przedsięwzięcia inwestycyjne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Łączne nakłady finansowe: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2018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5720" marR="45720" marT="71717" marB="360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55295"/>
                  </a:ext>
                </a:extLst>
              </a:tr>
              <a:tr h="101823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Zwiększenie efektywności energetycznej budynków Olsztyńskiego Planetarium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Biura Wystaw Artystycznych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Olsztynie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5 874 718,49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2 936 256,00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2 938 462,49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60502"/>
                  </a:ext>
                </a:extLst>
              </a:tr>
              <a:tr h="3133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3 482 237,77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1 740 507,03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1 741 730,74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59113"/>
                  </a:ext>
                </a:extLst>
              </a:tr>
              <a:tr h="5384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Olsztyński amfiteatr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nowoczesna, wspólna przestrzeń mieszkańców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3 135 613,86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3 135 613,86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35915"/>
                  </a:ext>
                </a:extLst>
              </a:tr>
              <a:tr h="3133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unijne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2 615 433,37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2 615 433,37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5220"/>
                  </a:ext>
                </a:extLst>
              </a:tr>
              <a:tr h="98858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budynku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mieszkalnego zlokalizowanego przy ul. Niepodległości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przeznaczeniem na lokale socjalne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12 291 167,00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38 534,00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6 151 913,00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5 100 720,00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869387"/>
                  </a:ext>
                </a:extLst>
              </a:tr>
              <a:tr h="3133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środki z BGK</a:t>
                      </a:r>
                    </a:p>
                  </a:txBody>
                  <a:tcPr marL="72000" marR="72000" marT="71717" marB="36002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5 278 621,00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2 754 063,00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2 124 558,00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400 000,00</a:t>
                      </a:r>
                    </a:p>
                  </a:txBody>
                  <a:tcPr marL="72000" marR="72000" marT="71717" marB="36002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09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37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95625" y="620713"/>
            <a:ext cx="55800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Inwestycje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realizowane i planowane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28675" y="1988840"/>
            <a:ext cx="799147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b="1" dirty="0">
                <a:solidFill>
                  <a:srgbClr val="404040"/>
                </a:solidFill>
              </a:rPr>
              <a:t>Kontynuujemy</a:t>
            </a:r>
            <a:r>
              <a:rPr lang="pl-PL" altLang="pl-PL" sz="2400" dirty="0">
                <a:solidFill>
                  <a:srgbClr val="404040"/>
                </a:solidFill>
              </a:rPr>
              <a:t> </a:t>
            </a:r>
            <a:r>
              <a:rPr lang="pl-PL" altLang="pl-PL" sz="2400" b="1" dirty="0">
                <a:solidFill>
                  <a:srgbClr val="404040"/>
                </a:solidFill>
              </a:rPr>
              <a:t>działania:</a:t>
            </a:r>
          </a:p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>
                <a:solidFill>
                  <a:srgbClr val="404040"/>
                </a:solidFill>
              </a:rPr>
              <a:t>dowiązania ulic wylotowych do południowej obwodnicy Olsztyna oraz poprawy stanu dróg i komunikacji</a:t>
            </a:r>
            <a:r>
              <a:rPr lang="pl-PL" altLang="pl-PL" sz="2400" dirty="0" smtClean="0">
                <a:solidFill>
                  <a:srgbClr val="404040"/>
                </a:solidFill>
              </a:rPr>
              <a:t>,</a:t>
            </a:r>
          </a:p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>
                <a:solidFill>
                  <a:srgbClr val="404040"/>
                </a:solidFill>
              </a:rPr>
              <a:t>rewitalizacji zaniedbanych obszarów miasta,  w tym programu "Podwórka z natury</a:t>
            </a:r>
            <a:r>
              <a:rPr lang="pl-PL" altLang="pl-PL" sz="2400" dirty="0" smtClean="0">
                <a:solidFill>
                  <a:srgbClr val="404040"/>
                </a:solidFill>
              </a:rPr>
              <a:t>", </a:t>
            </a:r>
            <a:endParaRPr lang="pl-PL" altLang="pl-PL" sz="2400" dirty="0">
              <a:solidFill>
                <a:srgbClr val="404040"/>
              </a:solidFill>
            </a:endParaRPr>
          </a:p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>
                <a:solidFill>
                  <a:srgbClr val="404040"/>
                </a:solidFill>
              </a:rPr>
              <a:t>współfinansowania wymiany pieców i podłączania mieszkań do miejskiej sieci ciepłowniczej</a:t>
            </a:r>
            <a:r>
              <a:rPr lang="pl-PL" altLang="pl-PL" sz="2400" dirty="0" smtClean="0">
                <a:solidFill>
                  <a:srgbClr val="404040"/>
                </a:solidFill>
              </a:rPr>
              <a:t>,</a:t>
            </a:r>
          </a:p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400" dirty="0">
                <a:solidFill>
                  <a:srgbClr val="404040"/>
                </a:solidFill>
              </a:rPr>
              <a:t>modernizacji zasobów jednostek kultury. 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754063" y="2758348"/>
            <a:ext cx="45719" cy="561115"/>
          </a:xfrm>
          <a:prstGeom prst="rec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749299" y="3789040"/>
            <a:ext cx="45719" cy="578198"/>
          </a:xfrm>
          <a:prstGeom prst="rec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9299" y="4732287"/>
            <a:ext cx="45719" cy="640929"/>
          </a:xfrm>
          <a:prstGeom prst="rec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49299" y="5716589"/>
            <a:ext cx="45719" cy="288032"/>
          </a:xfrm>
          <a:prstGeom prst="rect">
            <a:avLst/>
          </a:pr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41148"/>
              </p:ext>
            </p:extLst>
          </p:nvPr>
        </p:nvGraphicFramePr>
        <p:xfrm>
          <a:off x="539750" y="2359025"/>
          <a:ext cx="8067675" cy="3878288"/>
        </p:xfrm>
        <a:graphic>
          <a:graphicData uri="http://schemas.openxmlformats.org/drawingml/2006/table">
            <a:tbl>
              <a:tblPr/>
              <a:tblGrid>
                <a:gridCol w="5035550">
                  <a:extLst>
                    <a:ext uri="{9D8B030D-6E8A-4147-A177-3AD203B41FA5}">
                      <a16:colId xmlns:a16="http://schemas.microsoft.com/office/drawing/2014/main" val="296170697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4281829687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1325829482"/>
                    </a:ext>
                  </a:extLst>
                </a:gridCol>
              </a:tblGrid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2018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2019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031884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bieżące, w tym: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424 063 902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434 870 390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08355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subwencja oświatowa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243 219 839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266 014 730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777954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dochody z tytułu dotacji celowej z budżetu państwa </a:t>
                      </a:r>
                      <a:b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na dofinansowanie zadania własnego „Wychowanie przedszkolne”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7 193 870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7 504 647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79137"/>
                  </a:ext>
                </a:extLst>
              </a:tr>
              <a:tr h="484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dotacje i środki ze źródeł zewnętrznych, w tym środki unijne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15 206 162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9 692 611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401231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majątkowe: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16 191 502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26 739 623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96198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pl-PL" alt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i środki ze źródeł zewnętrznych, w tym środki unijne</a:t>
                      </a:r>
                      <a:endParaRPr kumimoji="0" lang="pl-PL" altLang="pl-PL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9 740 003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16 628 869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145642"/>
                  </a:ext>
                </a:extLst>
              </a:tr>
              <a:tr h="4847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OGÓŁEM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440 255 404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461 610 013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22928"/>
                  </a:ext>
                </a:extLst>
              </a:tr>
            </a:tbl>
          </a:graphicData>
        </a:graphic>
      </p:graphicFrame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2376488" y="620713"/>
            <a:ext cx="62992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SzPct val="100000"/>
              <a:defRPr/>
            </a:pPr>
            <a:r>
              <a:rPr lang="pl-PL" altLang="pl-PL" sz="4000" b="1" dirty="0" smtClean="0">
                <a:solidFill>
                  <a:srgbClr val="A6A6A6"/>
                </a:solidFill>
              </a:rPr>
              <a:t>Oświata i edukacyjna opieka wychowawcza</a:t>
            </a:r>
          </a:p>
          <a:p>
            <a:pPr algn="r" eaLnBrk="1" hangingPunct="1">
              <a:lnSpc>
                <a:spcPts val="2975"/>
              </a:lnSpc>
              <a:buSzPct val="100000"/>
              <a:defRPr/>
            </a:pPr>
            <a:r>
              <a:rPr lang="pl-PL" altLang="pl-PL" sz="2800" dirty="0" smtClean="0">
                <a:solidFill>
                  <a:srgbClr val="404040"/>
                </a:solidFill>
              </a:rPr>
              <a:t>            </a:t>
            </a:r>
            <a:r>
              <a:rPr lang="pl-PL" alt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finansowanie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03575" y="620713"/>
            <a:ext cx="547211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Budżet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założenia do projektu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2775" y="1916113"/>
            <a:ext cx="7991475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850"/>
              </a:spcBef>
              <a:buClr>
                <a:srgbClr val="666666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pl-PL" altLang="pl-PL" b="1" dirty="0">
                <a:solidFill>
                  <a:srgbClr val="666666"/>
                </a:solidFill>
              </a:rPr>
              <a:t>zapewnienie dostępności do usług publicznych, </a:t>
            </a:r>
            <a:r>
              <a:rPr lang="pl-PL" altLang="pl-PL" dirty="0">
                <a:solidFill>
                  <a:srgbClr val="666666"/>
                </a:solidFill>
              </a:rPr>
              <a:t>w tym finansowanie zadań na poziomie gwarantującym zabezpieczenie co najmniej minimum potrzeb</a:t>
            </a:r>
            <a:r>
              <a:rPr lang="pl-PL" altLang="pl-PL" dirty="0" smtClean="0">
                <a:solidFill>
                  <a:srgbClr val="666666"/>
                </a:solidFill>
              </a:rPr>
              <a:t>,</a:t>
            </a:r>
          </a:p>
          <a:p>
            <a:pPr algn="just" eaLnBrk="1" hangingPunct="1">
              <a:spcBef>
                <a:spcPts val="850"/>
              </a:spcBef>
              <a:buClr>
                <a:srgbClr val="666666"/>
              </a:buClr>
              <a:buSzPct val="100000"/>
              <a:buFont typeface="Times New Roman" panose="02020603050405020304" pitchFamily="18" charset="0"/>
              <a:buAutoNum type="arabicParenR" startAt="2"/>
              <a:defRPr/>
            </a:pPr>
            <a:r>
              <a:rPr lang="pl-PL" altLang="pl-PL" b="1" dirty="0">
                <a:solidFill>
                  <a:srgbClr val="666666"/>
                </a:solidFill>
              </a:rPr>
              <a:t>przeprowadzanie niezbędnych remontów i napraw </a:t>
            </a:r>
            <a:r>
              <a:rPr lang="pl-PL" altLang="pl-PL" dirty="0">
                <a:solidFill>
                  <a:srgbClr val="666666"/>
                </a:solidFill>
              </a:rPr>
              <a:t>zabezpieczających mienie komunalne</a:t>
            </a:r>
            <a:r>
              <a:rPr lang="pl-PL" altLang="pl-PL" dirty="0" smtClean="0">
                <a:solidFill>
                  <a:srgbClr val="666666"/>
                </a:solidFill>
              </a:rPr>
              <a:t>,</a:t>
            </a:r>
          </a:p>
          <a:p>
            <a:pPr algn="just" eaLnBrk="1" hangingPunct="1">
              <a:spcBef>
                <a:spcPts val="850"/>
              </a:spcBef>
              <a:buClr>
                <a:srgbClr val="666666"/>
              </a:buClr>
              <a:buSzPct val="100000"/>
              <a:buFont typeface="Times New Roman" panose="02020603050405020304" pitchFamily="18" charset="0"/>
              <a:buAutoNum type="arabicParenR" startAt="3"/>
              <a:defRPr/>
            </a:pPr>
            <a:r>
              <a:rPr lang="pl-PL" altLang="pl-PL" b="1" dirty="0">
                <a:solidFill>
                  <a:srgbClr val="666666"/>
                </a:solidFill>
              </a:rPr>
              <a:t>realizacja zadań </a:t>
            </a:r>
            <a:r>
              <a:rPr lang="pl-PL" altLang="pl-PL" dirty="0">
                <a:solidFill>
                  <a:srgbClr val="666666"/>
                </a:solidFill>
              </a:rPr>
              <a:t>wyłonionych w ramach </a:t>
            </a:r>
            <a:r>
              <a:rPr lang="pl-PL" altLang="pl-PL" b="1" dirty="0">
                <a:solidFill>
                  <a:srgbClr val="666666"/>
                </a:solidFill>
              </a:rPr>
              <a:t>VI edycji Olsztyńskiego Budżetu Obywatelskiego</a:t>
            </a:r>
            <a:r>
              <a:rPr lang="pl-PL" altLang="pl-PL" b="1" dirty="0" smtClean="0">
                <a:solidFill>
                  <a:srgbClr val="666666"/>
                </a:solidFill>
              </a:rPr>
              <a:t>,</a:t>
            </a:r>
          </a:p>
          <a:p>
            <a:pPr algn="just" eaLnBrk="1" hangingPunct="1">
              <a:spcBef>
                <a:spcPts val="850"/>
              </a:spcBef>
              <a:buClr>
                <a:srgbClr val="666666"/>
              </a:buClr>
              <a:buSzPct val="100000"/>
              <a:buFont typeface="Times New Roman" panose="02020603050405020304" pitchFamily="18" charset="0"/>
              <a:buAutoNum type="arabicParenR" startAt="4"/>
              <a:defRPr/>
            </a:pPr>
            <a:r>
              <a:rPr lang="pl-PL" altLang="pl-PL" b="1" dirty="0">
                <a:solidFill>
                  <a:srgbClr val="666666"/>
                </a:solidFill>
              </a:rPr>
              <a:t>realizację planów i działań prorozwojowych przy utrzymaniu wysokiej absorpcji środków unijnych </a:t>
            </a:r>
            <a:r>
              <a:rPr lang="pl-PL" altLang="pl-PL" dirty="0">
                <a:solidFill>
                  <a:srgbClr val="666666"/>
                </a:solidFill>
              </a:rPr>
              <a:t>w ramach perspektywy finansowej 2014-2020</a:t>
            </a:r>
            <a:r>
              <a:rPr lang="pl-PL" altLang="pl-PL" dirty="0" smtClean="0">
                <a:solidFill>
                  <a:srgbClr val="666666"/>
                </a:solidFill>
              </a:rPr>
              <a:t>,</a:t>
            </a:r>
          </a:p>
          <a:p>
            <a:pPr algn="just" eaLnBrk="1" hangingPunct="1">
              <a:spcBef>
                <a:spcPts val="850"/>
              </a:spcBef>
              <a:buClr>
                <a:srgbClr val="666666"/>
              </a:buClr>
              <a:buSzPct val="100000"/>
              <a:buFont typeface="Times New Roman" panose="02020603050405020304" pitchFamily="18" charset="0"/>
              <a:buAutoNum type="arabicParenR" startAt="5"/>
              <a:defRPr/>
            </a:pPr>
            <a:r>
              <a:rPr lang="pl-PL" altLang="pl-PL" b="1" dirty="0">
                <a:solidFill>
                  <a:srgbClr val="666666"/>
                </a:solidFill>
              </a:rPr>
              <a:t>zarządzanie finansami Miasta </a:t>
            </a:r>
            <a:r>
              <a:rPr lang="pl-PL" altLang="pl-PL" dirty="0">
                <a:solidFill>
                  <a:srgbClr val="666666"/>
                </a:solidFill>
              </a:rPr>
              <a:t>w sposób gwarantujący obciążenie budżetu kosztami obsługi długu</a:t>
            </a:r>
            <a:r>
              <a:rPr lang="pl-PL" altLang="pl-PL" b="1" dirty="0">
                <a:solidFill>
                  <a:srgbClr val="666666"/>
                </a:solidFill>
              </a:rPr>
              <a:t> na poziomie dopuszczalnym,                 </a:t>
            </a:r>
            <a:r>
              <a:rPr lang="pl-PL" altLang="pl-PL" dirty="0">
                <a:solidFill>
                  <a:srgbClr val="666666"/>
                </a:solidFill>
              </a:rPr>
              <a:t>z zachowaniem wskaźników fiskalnych </a:t>
            </a:r>
            <a:r>
              <a:rPr lang="pl-PL" altLang="pl-PL" b="1" dirty="0">
                <a:solidFill>
                  <a:srgbClr val="666666"/>
                </a:solidFill>
              </a:rPr>
              <a:t>na poziomie bezpiecznym           </a:t>
            </a:r>
            <a:r>
              <a:rPr lang="pl-PL" altLang="pl-PL" dirty="0">
                <a:solidFill>
                  <a:srgbClr val="666666"/>
                </a:solidFill>
              </a:rPr>
              <a:t>i pozwalającym </a:t>
            </a:r>
            <a:r>
              <a:rPr lang="pl-PL" altLang="pl-PL" b="1" dirty="0">
                <a:solidFill>
                  <a:srgbClr val="666666"/>
                </a:solidFill>
              </a:rPr>
              <a:t>na zachowanie płynności finansowej Miasta. </a:t>
            </a:r>
            <a:endParaRPr lang="pl-PL" altLang="pl-PL" b="1" dirty="0" smtClean="0">
              <a:solidFill>
                <a:srgbClr val="666666"/>
              </a:solidFill>
            </a:endParaRPr>
          </a:p>
          <a:p>
            <a:pPr marL="341313" algn="just" eaLnBrk="1" hangingPunct="1">
              <a:spcBef>
                <a:spcPts val="850"/>
              </a:spcBef>
              <a:buSzPct val="100000"/>
              <a:defRPr/>
            </a:pPr>
            <a:endParaRPr lang="pl-PL" altLang="pl-PL" b="1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39975" y="620713"/>
            <a:ext cx="633571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3600"/>
              </a:lnSpc>
              <a:buSzPct val="100000"/>
              <a:defRPr/>
            </a:pPr>
            <a:r>
              <a:rPr lang="pl-PL" altLang="pl-PL" sz="4000" b="1" dirty="0" smtClean="0">
                <a:solidFill>
                  <a:srgbClr val="A6A6A6"/>
                </a:solidFill>
              </a:rPr>
              <a:t>Oświata i edukacyjna opieka wychowawcza</a:t>
            </a:r>
          </a:p>
          <a:p>
            <a:pPr algn="r" eaLnBrk="1" hangingPunct="1">
              <a:lnSpc>
                <a:spcPts val="2975"/>
              </a:lnSpc>
              <a:buSzPct val="100000"/>
              <a:defRPr/>
            </a:pPr>
            <a:r>
              <a:rPr lang="pl-PL" altLang="pl-PL" sz="2800" dirty="0" smtClean="0">
                <a:solidFill>
                  <a:srgbClr val="404040"/>
                </a:solidFill>
              </a:rPr>
              <a:t>            </a:t>
            </a:r>
            <a:r>
              <a:rPr lang="pl-PL" alt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finansowanie ogółem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2276669"/>
            <a:ext cx="8421688" cy="413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03575" y="301625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5000"/>
              </a:lnSpc>
              <a:buSzPct val="100000"/>
              <a:defRPr/>
            </a:pP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Finansowanie </a:t>
            </a:r>
          </a:p>
          <a:p>
            <a:pPr algn="r" eaLnBrk="1" hangingPunct="1">
              <a:lnSpc>
                <a:spcPts val="5000"/>
              </a:lnSpc>
              <a:buSzPct val="100000"/>
              <a:defRPr/>
            </a:pPr>
            <a:r>
              <a:rPr lang="pl-PL" sz="5400" b="1" dirty="0" smtClean="0">
                <a:solidFill>
                  <a:schemeClr val="bg1">
                    <a:lumMod val="65000"/>
                  </a:schemeClr>
                </a:solidFill>
              </a:rPr>
              <a:t>komunikacji miejskiej</a:t>
            </a:r>
            <a:endParaRPr lang="pl-PL" altLang="pl-PL" sz="5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38" y="2782888"/>
            <a:ext cx="7633861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60894"/>
              </p:ext>
            </p:extLst>
          </p:nvPr>
        </p:nvGraphicFramePr>
        <p:xfrm>
          <a:off x="3491880" y="2492896"/>
          <a:ext cx="5111800" cy="936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983">
                  <a:extLst>
                    <a:ext uri="{9D8B030D-6E8A-4147-A177-3AD203B41FA5}">
                      <a16:colId xmlns:a16="http://schemas.microsoft.com/office/drawing/2014/main" val="2395945510"/>
                    </a:ext>
                  </a:extLst>
                </a:gridCol>
                <a:gridCol w="1037099">
                  <a:extLst>
                    <a:ext uri="{9D8B030D-6E8A-4147-A177-3AD203B41FA5}">
                      <a16:colId xmlns:a16="http://schemas.microsoft.com/office/drawing/2014/main" val="11066281"/>
                    </a:ext>
                  </a:extLst>
                </a:gridCol>
                <a:gridCol w="1259718">
                  <a:extLst>
                    <a:ext uri="{9D8B030D-6E8A-4147-A177-3AD203B41FA5}">
                      <a16:colId xmlns:a16="http://schemas.microsoft.com/office/drawing/2014/main" val="2134480302"/>
                    </a:ext>
                  </a:extLst>
                </a:gridCol>
              </a:tblGrid>
              <a:tr h="33009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2018</a:t>
                      </a:r>
                      <a:endParaRPr lang="pl-PL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2019</a:t>
                      </a:r>
                      <a:endParaRPr lang="pl-PL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87585"/>
                  </a:ext>
                </a:extLst>
              </a:tr>
              <a:tr h="30326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l-PL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ze sprzedaży biletów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36 393 432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36 310 432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30468"/>
                  </a:ext>
                </a:extLst>
              </a:tr>
              <a:tr h="30326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l-PL" sz="120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na zakup usług przewozowych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98 500 793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100 353 701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3" marR="7199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7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427538" y="620713"/>
            <a:ext cx="42481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 dirty="0">
                <a:solidFill>
                  <a:srgbClr val="A6A6A6"/>
                </a:solidFill>
              </a:rPr>
              <a:t>Budżet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 dirty="0">
                <a:solidFill>
                  <a:srgbClr val="404040"/>
                </a:solidFill>
              </a:rPr>
              <a:t>            </a:t>
            </a:r>
            <a:r>
              <a:rPr lang="pl-PL" altLang="pl-PL" sz="2800" dirty="0" smtClean="0">
                <a:solidFill>
                  <a:srgbClr val="404040"/>
                </a:solidFill>
              </a:rPr>
              <a:t>2019</a:t>
            </a:r>
            <a:endParaRPr lang="pl-PL" altLang="pl-PL" sz="2800" dirty="0">
              <a:solidFill>
                <a:srgbClr val="404040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84213" y="2355850"/>
            <a:ext cx="799147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07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800" dirty="0">
                <a:solidFill>
                  <a:srgbClr val="404040"/>
                </a:solidFill>
              </a:rPr>
              <a:t>Z </a:t>
            </a:r>
            <a:r>
              <a:rPr lang="pl-PL" altLang="pl-PL" sz="2800" dirty="0" smtClean="0">
                <a:solidFill>
                  <a:srgbClr val="404040"/>
                </a:solidFill>
              </a:rPr>
              <a:t>budżetem </a:t>
            </a:r>
            <a:r>
              <a:rPr lang="pl-PL" altLang="pl-PL" sz="2800" dirty="0">
                <a:solidFill>
                  <a:srgbClr val="404040"/>
                </a:solidFill>
              </a:rPr>
              <a:t>Olsztyna na </a:t>
            </a:r>
            <a:r>
              <a:rPr lang="pl-PL" altLang="pl-PL" sz="2800" dirty="0" smtClean="0">
                <a:solidFill>
                  <a:srgbClr val="404040"/>
                </a:solidFill>
              </a:rPr>
              <a:t>2019 </a:t>
            </a:r>
            <a:r>
              <a:rPr lang="pl-PL" altLang="pl-PL" sz="2800" dirty="0">
                <a:solidFill>
                  <a:srgbClr val="404040"/>
                </a:solidFill>
              </a:rPr>
              <a:t>rok </a:t>
            </a:r>
            <a:r>
              <a:rPr lang="pl-PL" altLang="pl-PL" sz="2800" dirty="0" smtClean="0">
                <a:solidFill>
                  <a:srgbClr val="404040"/>
                </a:solidFill>
              </a:rPr>
              <a:t>będzie się można </a:t>
            </a:r>
            <a:r>
              <a:rPr lang="pl-PL" altLang="pl-PL" sz="2800">
                <a:solidFill>
                  <a:srgbClr val="404040"/>
                </a:solidFill>
              </a:rPr>
              <a:t>zapoznać </a:t>
            </a:r>
            <a:r>
              <a:rPr lang="pl-PL" altLang="pl-PL" sz="2800" smtClean="0">
                <a:solidFill>
                  <a:srgbClr val="404040"/>
                </a:solidFill>
              </a:rPr>
              <a:t>w </a:t>
            </a:r>
            <a:r>
              <a:rPr lang="pl-PL" altLang="pl-PL" sz="2800" dirty="0" smtClean="0">
                <a:solidFill>
                  <a:srgbClr val="404040"/>
                </a:solidFill>
              </a:rPr>
              <a:t>Biuletynie </a:t>
            </a:r>
            <a:r>
              <a:rPr lang="pl-PL" altLang="pl-PL" sz="2800" dirty="0">
                <a:solidFill>
                  <a:srgbClr val="404040"/>
                </a:solidFill>
              </a:rPr>
              <a:t>Informacji Publicznej: </a:t>
            </a:r>
            <a:r>
              <a:rPr lang="pl-PL" altLang="pl-PL" sz="2800" b="1" dirty="0">
                <a:solidFill>
                  <a:srgbClr val="0091D3"/>
                </a:solidFill>
              </a:rPr>
              <a:t>bip.olsztyn.eu</a:t>
            </a:r>
            <a:r>
              <a:rPr lang="pl-PL" altLang="pl-PL" sz="2800" dirty="0">
                <a:solidFill>
                  <a:srgbClr val="0091D3"/>
                </a:solidFill>
              </a:rPr>
              <a:t> </a:t>
            </a:r>
            <a:r>
              <a:rPr lang="pl-PL" alt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 jego uchwaleniu przez </a:t>
            </a:r>
            <a:r>
              <a:rPr lang="pl-PL" altLang="pl-PL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Radę </a:t>
            </a:r>
            <a:r>
              <a:rPr lang="pl-PL" altLang="pl-PL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Miasta.</a:t>
            </a:r>
            <a:endParaRPr lang="pl-PL" alt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ts val="850"/>
              </a:spcBef>
              <a:spcAft>
                <a:spcPts val="1200"/>
              </a:spcAft>
              <a:buClrTx/>
              <a:buFontTx/>
              <a:buNone/>
            </a:pPr>
            <a:r>
              <a:rPr lang="pl-PL" altLang="pl-PL" sz="2800" dirty="0">
                <a:solidFill>
                  <a:srgbClr val="404040"/>
                </a:solidFill>
              </a:rPr>
              <a:t>Na stronie Platformy Konsultacji Społecznych mieszkańcy mogą skorzystać ze specjalnego </a:t>
            </a:r>
            <a:br>
              <a:rPr lang="pl-PL" altLang="pl-PL" sz="2800" dirty="0">
                <a:solidFill>
                  <a:srgbClr val="404040"/>
                </a:solidFill>
              </a:rPr>
            </a:br>
            <a:r>
              <a:rPr lang="pl-PL" altLang="pl-PL" sz="2800" dirty="0">
                <a:solidFill>
                  <a:srgbClr val="404040"/>
                </a:solidFill>
              </a:rPr>
              <a:t>narzędzia „Portfel miasta”:</a:t>
            </a:r>
            <a:br>
              <a:rPr lang="pl-PL" altLang="pl-PL" sz="2800" dirty="0">
                <a:solidFill>
                  <a:srgbClr val="404040"/>
                </a:solidFill>
              </a:rPr>
            </a:br>
            <a:r>
              <a:rPr lang="pl-PL" altLang="pl-PL" sz="2800" b="1" dirty="0">
                <a:solidFill>
                  <a:srgbClr val="0091D3"/>
                </a:solidFill>
              </a:rPr>
              <a:t>www.konsultacje.olsztyn.eu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2775" y="2997200"/>
            <a:ext cx="79914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850"/>
              </a:spcBef>
              <a:buClrTx/>
              <a:buFontTx/>
              <a:buNone/>
            </a:pPr>
            <a:r>
              <a:rPr lang="pl-PL" altLang="pl-PL" sz="5000" dirty="0">
                <a:solidFill>
                  <a:srgbClr val="0091D3"/>
                </a:solidFill>
              </a:rPr>
              <a:t>Dochody</a:t>
            </a:r>
            <a:r>
              <a:rPr lang="pl-PL" altLang="pl-PL" sz="5000" b="1" dirty="0">
                <a:solidFill>
                  <a:srgbClr val="666666"/>
                </a:solidFill>
              </a:rPr>
              <a:t> </a:t>
            </a:r>
            <a:r>
              <a:rPr lang="pl-PL" altLang="pl-PL" sz="5000" b="1" dirty="0" smtClean="0">
                <a:solidFill>
                  <a:srgbClr val="666666"/>
                </a:solidFill>
              </a:rPr>
              <a:t>      1 182 345 211</a:t>
            </a:r>
          </a:p>
          <a:p>
            <a:pPr algn="just">
              <a:spcBef>
                <a:spcPts val="850"/>
              </a:spcBef>
              <a:spcAft>
                <a:spcPts val="3600"/>
              </a:spcAft>
              <a:buClrTx/>
              <a:buFontTx/>
              <a:buNone/>
            </a:pPr>
            <a:r>
              <a:rPr lang="pl-PL" altLang="pl-PL" sz="5000" dirty="0" smtClean="0">
                <a:solidFill>
                  <a:srgbClr val="0091D3"/>
                </a:solidFill>
              </a:rPr>
              <a:t>Wydatki</a:t>
            </a:r>
            <a:r>
              <a:rPr lang="pl-PL" altLang="pl-PL" sz="5000" b="1" dirty="0" smtClean="0">
                <a:solidFill>
                  <a:srgbClr val="666666"/>
                </a:solidFill>
              </a:rPr>
              <a:t>        1 255 345 211</a:t>
            </a:r>
          </a:p>
          <a:p>
            <a:pPr algn="just">
              <a:spcBef>
                <a:spcPts val="850"/>
              </a:spcBef>
              <a:buClrTx/>
              <a:buFontTx/>
              <a:buNone/>
            </a:pPr>
            <a:r>
              <a:rPr lang="pl-PL" altLang="pl-PL" sz="5000" dirty="0" smtClean="0">
                <a:solidFill>
                  <a:srgbClr val="0091D3"/>
                </a:solidFill>
              </a:rPr>
              <a:t>Deficyt</a:t>
            </a:r>
            <a:r>
              <a:rPr lang="pl-PL" altLang="pl-PL" sz="5000" b="1" dirty="0" smtClean="0">
                <a:solidFill>
                  <a:srgbClr val="666666"/>
                </a:solidFill>
              </a:rPr>
              <a:t>               73 000 000 </a:t>
            </a:r>
            <a:endParaRPr lang="pl-PL" altLang="pl-PL" sz="5000" b="1" dirty="0">
              <a:solidFill>
                <a:srgbClr val="666666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 flipV="1">
            <a:off x="3563938" y="4986338"/>
            <a:ext cx="4824412" cy="46037"/>
          </a:xfrm>
          <a:prstGeom prst="rect">
            <a:avLst/>
          </a:prstGeom>
          <a:solidFill>
            <a:srgbClr val="0091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03575" y="620713"/>
            <a:ext cx="547211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Budżet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dochody | wydatki | deficyt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67410"/>
              </p:ext>
            </p:extLst>
          </p:nvPr>
        </p:nvGraphicFramePr>
        <p:xfrm>
          <a:off x="539750" y="2276475"/>
          <a:ext cx="8067675" cy="4056066"/>
        </p:xfrm>
        <a:graphic>
          <a:graphicData uri="http://schemas.openxmlformats.org/drawingml/2006/table">
            <a:tbl>
              <a:tblPr/>
              <a:tblGrid>
                <a:gridCol w="4756150">
                  <a:extLst>
                    <a:ext uri="{9D8B030D-6E8A-4147-A177-3AD203B41FA5}">
                      <a16:colId xmlns:a16="http://schemas.microsoft.com/office/drawing/2014/main" val="2696284285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434999135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978538230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2018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2019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344863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w podatkach dochodowych </a:t>
                      </a:r>
                      <a:b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budżetu państwa PIT i CIT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262 125 208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300 017 904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1349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Podatki i opłaty, w tym podatek od nieruchomości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193 017 114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202 265 063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5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13596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Subwencje ogólne z budżetu państwa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252 682 406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273 345 438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2274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i środki zewnętrzne na cele bieżące </a:t>
                      </a:r>
                      <a:b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inwestycje, w tym środki unijne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416 029 058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298 427 592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67796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dochody, w tym sprzedaż majątku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133 480 702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108 289 214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7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5888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OGÓŁEM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1 127 334 488</a:t>
                      </a:r>
                    </a:p>
                  </a:txBody>
                  <a:tcPr marL="72000" marR="72000" marT="35714" marB="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1 182 345 211</a:t>
                      </a:r>
                    </a:p>
                  </a:txBody>
                  <a:tcPr marL="72000" marR="72000" marT="35714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31973"/>
                  </a:ext>
                </a:extLst>
              </a:tr>
            </a:tbl>
          </a:graphicData>
        </a:graphic>
      </p:graphicFrame>
      <p:sp>
        <p:nvSpPr>
          <p:cNvPr id="9253" name="Text Box 52"/>
          <p:cNvSpPr txBox="1">
            <a:spLocks noChangeArrowheads="1"/>
          </p:cNvSpPr>
          <p:nvPr/>
        </p:nvSpPr>
        <p:spPr bwMode="auto">
          <a:xfrm>
            <a:off x="5508625" y="620713"/>
            <a:ext cx="31670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Dochody</a:t>
            </a:r>
          </a:p>
          <a:p>
            <a:pPr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struktura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84" y="2022475"/>
            <a:ext cx="8497219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508625" y="620713"/>
            <a:ext cx="3167063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Dochody</a:t>
            </a:r>
          </a:p>
          <a:p>
            <a:pPr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            struktura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03575" y="476250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Wydatki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ogółem wg działów</a:t>
            </a:r>
          </a:p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endParaRPr lang="pl-PL" altLang="pl-PL" sz="2800">
              <a:solidFill>
                <a:srgbClr val="404040"/>
              </a:solidFill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554"/>
              </p:ext>
            </p:extLst>
          </p:nvPr>
        </p:nvGraphicFramePr>
        <p:xfrm>
          <a:off x="468313" y="2205038"/>
          <a:ext cx="8207375" cy="3987802"/>
        </p:xfrm>
        <a:graphic>
          <a:graphicData uri="http://schemas.openxmlformats.org/drawingml/2006/table">
            <a:tbl>
              <a:tblPr/>
              <a:tblGrid>
                <a:gridCol w="5040089">
                  <a:extLst>
                    <a:ext uri="{9D8B030D-6E8A-4147-A177-3AD203B41FA5}">
                      <a16:colId xmlns:a16="http://schemas.microsoft.com/office/drawing/2014/main" val="1649230160"/>
                    </a:ext>
                  </a:extLst>
                </a:gridCol>
                <a:gridCol w="1552224">
                  <a:extLst>
                    <a:ext uri="{9D8B030D-6E8A-4147-A177-3AD203B41FA5}">
                      <a16:colId xmlns:a16="http://schemas.microsoft.com/office/drawing/2014/main" val="97142664"/>
                    </a:ext>
                  </a:extLst>
                </a:gridCol>
                <a:gridCol w="1615062">
                  <a:extLst>
                    <a:ext uri="{9D8B030D-6E8A-4147-A177-3AD203B41FA5}">
                      <a16:colId xmlns:a16="http://schemas.microsoft.com/office/drawing/2014/main" val="2579853632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DZIAŁU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2018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2019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25556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356 862 038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192 612 289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5378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65 537 879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78 336 772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5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85834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i ochrona przeciwpożarowa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40 349 506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40 432 088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06196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 i wychowanie oraz edukacyjna opieka wychowawcza 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440 255 404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461 610 013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9588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Rodzina, ochrona zdrowia, pomoc i polityka społeczna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253 161 719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261 366 858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91667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i ochrona środowiska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119 948 572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122 191 350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96039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23 525 134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24 246 168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A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76453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35 360 975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27 771 451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5222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50 664 772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46 778 222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78819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OGÓŁEM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1 385 665 999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1 255 345 211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36269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3575" y="476250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Wydatki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ogółem wg działów</a:t>
            </a:r>
          </a:p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endParaRPr lang="pl-PL" altLang="pl-PL" sz="2800">
              <a:solidFill>
                <a:srgbClr val="404040"/>
              </a:solidFill>
            </a:endParaRP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93" y="1423988"/>
            <a:ext cx="8340214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2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05919"/>
              </p:ext>
            </p:extLst>
          </p:nvPr>
        </p:nvGraphicFramePr>
        <p:xfrm>
          <a:off x="468313" y="2205038"/>
          <a:ext cx="8207375" cy="3987802"/>
        </p:xfrm>
        <a:graphic>
          <a:graphicData uri="http://schemas.openxmlformats.org/drawingml/2006/table">
            <a:tbl>
              <a:tblPr/>
              <a:tblGrid>
                <a:gridCol w="5040088">
                  <a:extLst>
                    <a:ext uri="{9D8B030D-6E8A-4147-A177-3AD203B41FA5}">
                      <a16:colId xmlns:a16="http://schemas.microsoft.com/office/drawing/2014/main" val="4131541641"/>
                    </a:ext>
                  </a:extLst>
                </a:gridCol>
                <a:gridCol w="1512027">
                  <a:extLst>
                    <a:ext uri="{9D8B030D-6E8A-4147-A177-3AD203B41FA5}">
                      <a16:colId xmlns:a16="http://schemas.microsoft.com/office/drawing/2014/main" val="1579531222"/>
                    </a:ext>
                  </a:extLst>
                </a:gridCol>
                <a:gridCol w="1655260">
                  <a:extLst>
                    <a:ext uri="{9D8B030D-6E8A-4147-A177-3AD203B41FA5}">
                      <a16:colId xmlns:a16="http://schemas.microsoft.com/office/drawing/2014/main" val="1141749041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DZIAŁU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2018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2019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739556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114 583 279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122 383 583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25895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58 339 404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64 466 022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7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64037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i ochrona przeciwpożarowa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21 621 858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22 205 601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6868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 i wychowanie oraz edukacyjna opieka wychowawcza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424 063 902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434 870 390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57060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Rodzina, ochrona zdrowia, pomoc i polityka społeczna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247 477 709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248 987 089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18774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i ochrona środowiska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70 792 246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81 338 693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5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29910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17 313 766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17 310 882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A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15984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26 354 647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26 788 451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9107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42 499 765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39 416 309</a:t>
                      </a:r>
                    </a:p>
                  </a:txBody>
                  <a:tcPr marL="71993" marR="71993" marT="71714" marB="360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37004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OGÓŁEM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1 023 046 576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1 057 767 020</a:t>
                      </a:r>
                    </a:p>
                  </a:txBody>
                  <a:tcPr marL="71993" marR="71993" marT="71714" marB="36000" anchor="ctr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54607"/>
                  </a:ext>
                </a:extLst>
              </a:tr>
            </a:tbl>
          </a:graphicData>
        </a:graphic>
      </p:graphicFrame>
      <p:sp>
        <p:nvSpPr>
          <p:cNvPr id="17466" name="Text Box 83"/>
          <p:cNvSpPr txBox="1">
            <a:spLocks noChangeArrowheads="1"/>
          </p:cNvSpPr>
          <p:nvPr/>
        </p:nvSpPr>
        <p:spPr bwMode="auto">
          <a:xfrm>
            <a:off x="3203575" y="476250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Wydatki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bieżące wg działów</a:t>
            </a:r>
          </a:p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endParaRPr lang="pl-PL" altLang="pl-PL" sz="280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03575" y="476250"/>
            <a:ext cx="5472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5400" b="1">
                <a:solidFill>
                  <a:srgbClr val="A6A6A6"/>
                </a:solidFill>
              </a:rPr>
              <a:t>Wydatki</a:t>
            </a:r>
          </a:p>
          <a:p>
            <a:pPr algn="r" eaLnBrk="1" hangingPunct="1">
              <a:lnSpc>
                <a:spcPts val="2975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800">
                <a:solidFill>
                  <a:srgbClr val="404040"/>
                </a:solidFill>
              </a:rPr>
              <a:t>bieżące wg działów</a:t>
            </a:r>
          </a:p>
          <a:p>
            <a:pPr algn="r" eaLnBrk="1" hangingPunct="1">
              <a:lnSpc>
                <a:spcPts val="4975"/>
              </a:lnSpc>
              <a:spcBef>
                <a:spcPct val="0"/>
              </a:spcBef>
              <a:buClrTx/>
              <a:buFontTx/>
              <a:buNone/>
            </a:pPr>
            <a:endParaRPr lang="pl-PL" altLang="pl-PL" sz="2800">
              <a:solidFill>
                <a:srgbClr val="404040"/>
              </a:solidFill>
            </a:endParaRPr>
          </a:p>
        </p:txBody>
      </p:sp>
      <p:pic>
        <p:nvPicPr>
          <p:cNvPr id="19460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00" y="1462127"/>
            <a:ext cx="8661400" cy="51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1484</Words>
  <Application>Microsoft Office PowerPoint</Application>
  <PresentationFormat>Pokaz na ekranie (4:3)</PresentationFormat>
  <Paragraphs>444</Paragraphs>
  <Slides>22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sakowicz.marcin</dc:creator>
  <cp:keywords/>
  <dc:description/>
  <cp:lastModifiedBy>Marcin Sakowicz</cp:lastModifiedBy>
  <cp:revision>187</cp:revision>
  <cp:lastPrinted>2019-01-18T09:46:18Z</cp:lastPrinted>
  <dcterms:created xsi:type="dcterms:W3CDTF">2012-03-02T13:43:52Z</dcterms:created>
  <dcterms:modified xsi:type="dcterms:W3CDTF">2019-01-22T08:28:54Z</dcterms:modified>
</cp:coreProperties>
</file>